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5"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49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88B04E-C44E-A349-894A-0645CD8EE73C}" type="datetimeFigureOut">
              <a:rPr lang="en-US" smtClean="0"/>
              <a:pPr/>
              <a:t>5/11/12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AA39E2-BB1B-E24B-A203-945060F196C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8B04E-C44E-A349-894A-0645CD8EE73C}" type="datetimeFigureOut">
              <a:rPr lang="en-US" smtClean="0"/>
              <a:pPr/>
              <a:t>5/11/12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AA39E2-BB1B-E24B-A203-945060F196C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8B04E-C44E-A349-894A-0645CD8EE73C}" type="datetimeFigureOut">
              <a:rPr lang="en-US" smtClean="0"/>
              <a:pPr/>
              <a:t>5/11/12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AA39E2-BB1B-E24B-A203-945060F196C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88B04E-C44E-A349-894A-0645CD8EE73C}" type="datetimeFigureOut">
              <a:rPr lang="en-US" smtClean="0"/>
              <a:pPr/>
              <a:t>5/11/12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AA39E2-BB1B-E24B-A203-945060F196C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88B04E-C44E-A349-894A-0645CD8EE73C}" type="datetimeFigureOut">
              <a:rPr lang="en-US" smtClean="0"/>
              <a:pPr/>
              <a:t>5/11/12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AA39E2-BB1B-E24B-A203-945060F196C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88B04E-C44E-A349-894A-0645CD8EE73C}" type="datetimeFigureOut">
              <a:rPr lang="en-US" smtClean="0"/>
              <a:pPr/>
              <a:t>5/11/12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AA39E2-BB1B-E24B-A203-945060F196C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88B04E-C44E-A349-894A-0645CD8EE73C}" type="datetimeFigureOut">
              <a:rPr lang="en-US" smtClean="0"/>
              <a:pPr/>
              <a:t>5/11/12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AA39E2-BB1B-E24B-A203-945060F196C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88B04E-C44E-A349-894A-0645CD8EE73C}" type="datetimeFigureOut">
              <a:rPr lang="en-US" smtClean="0"/>
              <a:pPr/>
              <a:t>5/11/12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AA39E2-BB1B-E24B-A203-945060F196C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88B04E-C44E-A349-894A-0645CD8EE73C}" type="datetimeFigureOut">
              <a:rPr lang="en-US" smtClean="0"/>
              <a:pPr/>
              <a:t>5/11/12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AA39E2-BB1B-E24B-A203-945060F196C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8B04E-C44E-A349-894A-0645CD8EE73C}" type="datetimeFigureOut">
              <a:rPr lang="en-US" smtClean="0"/>
              <a:pPr/>
              <a:t>5/11/12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AA39E2-BB1B-E24B-A203-945060F196C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8B04E-C44E-A349-894A-0645CD8EE73C}" type="datetimeFigureOut">
              <a:rPr lang="en-US" smtClean="0"/>
              <a:pPr/>
              <a:t>5/11/12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AA39E2-BB1B-E24B-A203-945060F196C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88B04E-C44E-A349-894A-0645CD8EE73C}" type="datetimeFigureOut">
              <a:rPr lang="en-US" smtClean="0"/>
              <a:pPr/>
              <a:t>5/11/12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AA39E2-BB1B-E24B-A203-945060F196C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hyperlink" Target="http://www.cbf.org/Page.aspx?pid=490" TargetMode="External"/><Relationship Id="rId4" Type="http://schemas.openxmlformats.org/officeDocument/2006/relationships/hyperlink" Target="http://www.epa.gov/owow/watershed/whatis.html" TargetMode="External"/><Relationship Id="rId5" Type="http://schemas.openxmlformats.org/officeDocument/2006/relationships/hyperlink" Target="http://www.epa.gov/adopt/earthday/index.html" TargetMode="External"/><Relationship Id="rId1" Type="http://schemas.openxmlformats.org/officeDocument/2006/relationships/slideLayout" Target="../slideLayouts/slideLayout2.xml"/><Relationship Id="rId2" Type="http://schemas.openxmlformats.org/officeDocument/2006/relationships/hyperlink" Target="http://www.anacostiaws.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122616" y="1"/>
            <a:ext cx="3021384" cy="6552080"/>
          </a:xfrm>
        </p:spPr>
        <p:txBody>
          <a:bodyPr>
            <a:normAutofit/>
          </a:bodyPr>
          <a:lstStyle/>
          <a:p>
            <a:r>
              <a:rPr lang="en-US" sz="2400" dirty="0"/>
              <a:t>Opener 4/30 </a:t>
            </a:r>
            <a:br>
              <a:rPr lang="en-US" sz="2400" dirty="0"/>
            </a:br>
            <a:r>
              <a:rPr lang="en-US" sz="2400" dirty="0"/>
              <a:t>In your foldable, answer the following questions</a:t>
            </a:r>
            <a:r>
              <a:rPr lang="en-US" sz="2400" dirty="0" smtClean="0"/>
              <a:t>:</a:t>
            </a:r>
            <a:br>
              <a:rPr lang="en-US" sz="2400" dirty="0" smtClean="0"/>
            </a:br>
            <a:r>
              <a:rPr lang="en-US" sz="2400" dirty="0" smtClean="0"/>
              <a:t/>
            </a:r>
            <a:br>
              <a:rPr lang="en-US" sz="2400" dirty="0" smtClean="0"/>
            </a:br>
            <a:r>
              <a:rPr lang="en-US" sz="2400" dirty="0" smtClean="0"/>
              <a:t>1. What </a:t>
            </a:r>
            <a:r>
              <a:rPr lang="en-US" sz="2400" dirty="0"/>
              <a:t>do you see</a:t>
            </a:r>
            <a:r>
              <a:rPr lang="en-US" sz="2400" dirty="0" smtClean="0"/>
              <a:t>?</a:t>
            </a:r>
            <a:br>
              <a:rPr lang="en-US" sz="2400" dirty="0" smtClean="0"/>
            </a:br>
            <a:r>
              <a:rPr lang="en-US" sz="2400" dirty="0" smtClean="0"/>
              <a:t/>
            </a:r>
            <a:br>
              <a:rPr lang="en-US" sz="2400" dirty="0" smtClean="0"/>
            </a:br>
            <a:r>
              <a:rPr lang="en-US" sz="2400" dirty="0" smtClean="0"/>
              <a:t>2. Where </a:t>
            </a:r>
            <a:r>
              <a:rPr lang="en-US" sz="2400" dirty="0"/>
              <a:t>is it</a:t>
            </a:r>
            <a:r>
              <a:rPr lang="en-US" sz="2400" dirty="0" smtClean="0"/>
              <a:t>?</a:t>
            </a:r>
            <a:br>
              <a:rPr lang="en-US" sz="2400" dirty="0" smtClean="0"/>
            </a:br>
            <a:r>
              <a:rPr lang="en-US" sz="2400" dirty="0" smtClean="0"/>
              <a:t/>
            </a:r>
            <a:br>
              <a:rPr lang="en-US" sz="2400" dirty="0" smtClean="0"/>
            </a:br>
            <a:r>
              <a:rPr lang="en-US" sz="2400" dirty="0" smtClean="0"/>
              <a:t>3. What </a:t>
            </a:r>
            <a:r>
              <a:rPr lang="en-US" sz="2400" dirty="0"/>
              <a:t>do the colors mean?</a:t>
            </a:r>
            <a:br>
              <a:rPr lang="en-US" sz="2400" dirty="0"/>
            </a:br>
            <a:endParaRPr lang="en-US" sz="2400" dirty="0"/>
          </a:p>
        </p:txBody>
      </p:sp>
      <p:pic>
        <p:nvPicPr>
          <p:cNvPr id="3074" name="Picture 2"/>
          <p:cNvPicPr>
            <a:picLocks noChangeAspect="1" noChangeArrowheads="1"/>
          </p:cNvPicPr>
          <p:nvPr/>
        </p:nvPicPr>
        <p:blipFill>
          <a:blip r:embed="rId2"/>
          <a:srcRect/>
          <a:stretch>
            <a:fillRect/>
          </a:stretch>
        </p:blipFill>
        <p:spPr bwMode="auto">
          <a:xfrm>
            <a:off x="1058835" y="1"/>
            <a:ext cx="5063780" cy="66813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071218" y="-12700"/>
            <a:ext cx="6441082" cy="6883400"/>
          </a:xfrm>
          <a:prstGeom prst="rect">
            <a:avLst/>
          </a:prstGeom>
        </p:spPr>
      </p:pic>
      <p:sp>
        <p:nvSpPr>
          <p:cNvPr id="6" name="TextBox 5"/>
          <p:cNvSpPr txBox="1"/>
          <p:nvPr/>
        </p:nvSpPr>
        <p:spPr>
          <a:xfrm>
            <a:off x="479473" y="1425376"/>
            <a:ext cx="2293694" cy="2308324"/>
          </a:xfrm>
          <a:prstGeom prst="rect">
            <a:avLst/>
          </a:prstGeom>
          <a:noFill/>
        </p:spPr>
        <p:txBody>
          <a:bodyPr wrap="square" rtlCol="0">
            <a:spAutoFit/>
          </a:bodyPr>
          <a:lstStyle/>
          <a:p>
            <a:pPr marL="342900" indent="-342900">
              <a:buAutoNum type="arabicPeriod"/>
            </a:pPr>
            <a:r>
              <a:rPr lang="en-US" sz="2400" dirty="0" smtClean="0"/>
              <a:t>What do you see?</a:t>
            </a:r>
          </a:p>
          <a:p>
            <a:pPr marL="342900" indent="-342900">
              <a:buAutoNum type="arabicPeriod"/>
            </a:pPr>
            <a:r>
              <a:rPr lang="en-US" sz="2400" dirty="0" smtClean="0"/>
              <a:t>What do you think?</a:t>
            </a:r>
          </a:p>
          <a:p>
            <a:pPr marL="342900" indent="-342900">
              <a:buAutoNum type="arabicPeriod"/>
            </a:pPr>
            <a:r>
              <a:rPr lang="en-US" sz="2400" dirty="0" smtClean="0"/>
              <a:t>What can you do?</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40000" lnSpcReduction="20000"/>
          </a:bodyPr>
          <a:lstStyle/>
          <a:p>
            <a:r>
              <a:rPr lang="en-US" dirty="0" smtClean="0"/>
              <a:t>A couple weekends ago I bundled up and took a boat tour of the Anacostia River with </a:t>
            </a:r>
            <a:r>
              <a:rPr lang="en-US" b="1" dirty="0" smtClean="0"/>
              <a:t>Jim Connolly</a:t>
            </a:r>
            <a:r>
              <a:rPr lang="en-US" dirty="0" smtClean="0"/>
              <a:t>, executive director of the</a:t>
            </a:r>
            <a:r>
              <a:rPr lang="en-US" b="1" dirty="0" smtClean="0">
                <a:hlinkClick r:id="rId2"/>
              </a:rPr>
              <a:t> Anacostia Watershed Society</a:t>
            </a:r>
            <a:r>
              <a:rPr lang="en-US" dirty="0" smtClean="0"/>
              <a:t>.</a:t>
            </a:r>
          </a:p>
          <a:p>
            <a:r>
              <a:rPr lang="en-US" dirty="0" smtClean="0"/>
              <a:t>The Anacostia is not only Washington’s forgotten river, separating the city’s poorest section from the rest of D.C., but it’s heavily polluted. According to the </a:t>
            </a:r>
            <a:r>
              <a:rPr lang="en-US" b="1" dirty="0" smtClean="0">
                <a:hlinkClick r:id="rId3"/>
              </a:rPr>
              <a:t>Chesapeake Bay Foundation</a:t>
            </a:r>
            <a:r>
              <a:rPr lang="en-US" dirty="0" smtClean="0"/>
              <a:t>, the Anacostia is the area’s greatest source of pollution to the Bay, including millions of gallons of raw sewage. Today, there are a number of groups, including the Anacostia Watershed Society, that are working to clean up the river. But it’s still in bad shape.</a:t>
            </a:r>
          </a:p>
          <a:p>
            <a:r>
              <a:rPr lang="en-US" dirty="0" smtClean="0"/>
              <a:t>One of the things that stuck with me after Connolly’s tour is that most Americans don’t know the definition of a watershed–which is clearly an obstacle in educating the public about clean water.</a:t>
            </a:r>
          </a:p>
          <a:p>
            <a:r>
              <a:rPr lang="en-US" dirty="0" smtClean="0"/>
              <a:t>According to the </a:t>
            </a:r>
            <a:r>
              <a:rPr lang="en-US" b="1" dirty="0" smtClean="0">
                <a:hlinkClick r:id="rId4"/>
              </a:rPr>
              <a:t>Environmental Protection Agency</a:t>
            </a:r>
            <a:r>
              <a:rPr lang="en-US" dirty="0" smtClean="0"/>
              <a:t>, a watershed is the area of land where all the water that is under it or drains off it goes into the same place. The EPA says there are 2,110 watersheds in the continental United States. And we all live in a watershed, because when it rains, the water collects and eventually flows into a stream, river, lake, wetland or the ocean. Our daily actions within these watersheds—whether it’s pesticides on our front lawns, cigarette butts tossed on the sidewalk or tree removal for development—can be detrimental to our bodies of water.</a:t>
            </a:r>
          </a:p>
          <a:p>
            <a:r>
              <a:rPr lang="en-US" dirty="0" smtClean="0"/>
              <a:t>One of the threats to the watershed is </a:t>
            </a:r>
            <a:r>
              <a:rPr lang="en-US" dirty="0" err="1" smtClean="0"/>
              <a:t>stormwater</a:t>
            </a:r>
            <a:r>
              <a:rPr lang="en-US" dirty="0" smtClean="0"/>
              <a:t> runoff. In urban areas like Washington, </a:t>
            </a:r>
            <a:r>
              <a:rPr lang="en-US" dirty="0" err="1" smtClean="0"/>
              <a:t>stormwater</a:t>
            </a:r>
            <a:r>
              <a:rPr lang="en-US" dirty="0" smtClean="0"/>
              <a:t> flows over paved roads and collects sediment, oil and metals that are then dumped into water bodies that are used for drinking and recreational activities. When soil is covered by pavement, it can’t absorb and filter </a:t>
            </a:r>
            <a:r>
              <a:rPr lang="en-US" dirty="0" err="1" smtClean="0"/>
              <a:t>stormwater</a:t>
            </a:r>
            <a:r>
              <a:rPr lang="en-US" dirty="0" smtClean="0"/>
              <a:t> like it would naturally.</a:t>
            </a:r>
            <a:endParaRPr lang="en-US" dirty="0" smtClean="0"/>
          </a:p>
          <a:p>
            <a:r>
              <a:rPr lang="en-US" dirty="0" smtClean="0"/>
              <a:t>This </a:t>
            </a:r>
            <a:r>
              <a:rPr lang="en-US" dirty="0" smtClean="0"/>
              <a:t>is just one small piece of the puzzle in cleaning up our waterways. The most important thing to understand is that no matter where we live—whether it’s on the coast or miles from a substantial body of water—we live in a watershed. The water that falls on our front porch and on our street and in our neighborhood will hit a body of water eventually.</a:t>
            </a:r>
          </a:p>
          <a:p>
            <a:r>
              <a:rPr lang="en-US" dirty="0" smtClean="0"/>
              <a:t>Now you know what a watershed is. If you want to make a difference and aren’t sure how, start </a:t>
            </a:r>
            <a:r>
              <a:rPr lang="en-US" b="1" dirty="0" smtClean="0">
                <a:hlinkClick r:id="rId5"/>
              </a:rPr>
              <a:t>here</a:t>
            </a:r>
            <a:r>
              <a:rPr lang="en-US" dirty="0" smtClean="0"/>
              <a:t>.</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Opener 5/1-on your foldable answer these:</a:t>
            </a:r>
            <a:endParaRPr lang="en-US" sz="2800" dirty="0"/>
          </a:p>
        </p:txBody>
      </p:sp>
      <p:sp>
        <p:nvSpPr>
          <p:cNvPr id="3" name="Content Placeholder 2"/>
          <p:cNvSpPr>
            <a:spLocks noGrp="1"/>
          </p:cNvSpPr>
          <p:nvPr>
            <p:ph idx="1"/>
          </p:nvPr>
        </p:nvSpPr>
        <p:spPr>
          <a:xfrm>
            <a:off x="5727756" y="1600200"/>
            <a:ext cx="2959044" cy="4525963"/>
          </a:xfrm>
        </p:spPr>
        <p:txBody>
          <a:bodyPr>
            <a:normAutofit fontScale="92500" lnSpcReduction="10000"/>
          </a:bodyPr>
          <a:lstStyle/>
          <a:p>
            <a:pPr marL="514350" lvl="0" indent="-514350">
              <a:buAutoNum type="arabicPeriod"/>
            </a:pPr>
            <a:r>
              <a:rPr lang="en-US" dirty="0" smtClean="0"/>
              <a:t>What living things can you see in the Prairie Dog’s habitat?</a:t>
            </a:r>
          </a:p>
          <a:p>
            <a:pPr marL="514350" indent="-514350">
              <a:buNone/>
            </a:pPr>
            <a:r>
              <a:rPr lang="en-US" dirty="0" smtClean="0"/>
              <a:t>2. What nonliving things do you see in the Prairie Dog’s habitat? </a:t>
            </a:r>
          </a:p>
          <a:p>
            <a:endParaRPr lang="en-US" dirty="0"/>
          </a:p>
        </p:txBody>
      </p:sp>
      <p:pic>
        <p:nvPicPr>
          <p:cNvPr id="14338" name="Picture 2"/>
          <p:cNvPicPr>
            <a:picLocks noChangeAspect="1" noChangeArrowheads="1"/>
          </p:cNvPicPr>
          <p:nvPr/>
        </p:nvPicPr>
        <p:blipFill>
          <a:blip r:embed="rId2"/>
          <a:srcRect/>
          <a:stretch>
            <a:fillRect/>
          </a:stretch>
        </p:blipFill>
        <p:spPr bwMode="auto">
          <a:xfrm>
            <a:off x="457200" y="1724025"/>
            <a:ext cx="4852988" cy="3640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p:nvPr/>
        </p:nvPicPr>
        <p:blipFill>
          <a:blip r:embed="rId2"/>
          <a:srcRect/>
          <a:stretch>
            <a:fillRect/>
          </a:stretch>
        </p:blipFill>
        <p:spPr bwMode="auto">
          <a:xfrm>
            <a:off x="457200" y="571500"/>
            <a:ext cx="4413885" cy="5715000"/>
          </a:xfrm>
          <a:prstGeom prst="rect">
            <a:avLst/>
          </a:prstGeom>
          <a:noFill/>
          <a:ln w="9525">
            <a:noFill/>
            <a:miter lim="800000"/>
            <a:headEnd/>
            <a:tailEnd/>
          </a:ln>
        </p:spPr>
      </p:pic>
      <p:sp>
        <p:nvSpPr>
          <p:cNvPr id="5" name="Title 1"/>
          <p:cNvSpPr txBox="1">
            <a:spLocks/>
          </p:cNvSpPr>
          <p:nvPr/>
        </p:nvSpPr>
        <p:spPr>
          <a:xfrm>
            <a:off x="5092778" y="274637"/>
            <a:ext cx="3594021" cy="5206579"/>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smtClean="0">
                <a:ln>
                  <a:noFill/>
                </a:ln>
                <a:solidFill>
                  <a:schemeClr val="tx1"/>
                </a:solidFill>
                <a:effectLst/>
                <a:uLnTx/>
                <a:uFillTx/>
                <a:latin typeface="+mj-lt"/>
                <a:ea typeface="+mj-ea"/>
                <a:cs typeface="+mj-cs"/>
              </a:rPr>
              <a:t>Opener 5/2</a:t>
            </a:r>
            <a:br>
              <a:rPr kumimoji="0" lang="en-US" sz="3200" b="0" i="0" u="none" strike="noStrike" kern="1200" cap="none" spc="0" normalizeH="0" baseline="0" noProof="0" smtClean="0">
                <a:ln>
                  <a:noFill/>
                </a:ln>
                <a:solidFill>
                  <a:schemeClr val="tx1"/>
                </a:solidFill>
                <a:effectLst/>
                <a:uLnTx/>
                <a:uFillTx/>
                <a:latin typeface="+mj-lt"/>
                <a:ea typeface="+mj-ea"/>
                <a:cs typeface="+mj-cs"/>
              </a:rPr>
            </a:br>
            <a:r>
              <a:rPr kumimoji="0" lang="en-US" sz="3200" b="0" i="0" u="none" strike="noStrike" kern="1200" cap="none" spc="0" normalizeH="0" baseline="0" noProof="0" smtClean="0">
                <a:ln>
                  <a:noFill/>
                </a:ln>
                <a:solidFill>
                  <a:schemeClr val="tx1"/>
                </a:solidFill>
                <a:effectLst/>
                <a:uLnTx/>
                <a:uFillTx/>
                <a:latin typeface="+mj-lt"/>
                <a:ea typeface="+mj-ea"/>
                <a:cs typeface="+mj-cs"/>
              </a:rPr>
              <a:t/>
            </a:r>
            <a:br>
              <a:rPr kumimoji="0" lang="en-US" sz="3200" b="0" i="0" u="none" strike="noStrike" kern="1200" cap="none" spc="0" normalizeH="0" baseline="0" noProof="0" smtClean="0">
                <a:ln>
                  <a:noFill/>
                </a:ln>
                <a:solidFill>
                  <a:schemeClr val="tx1"/>
                </a:solidFill>
                <a:effectLst/>
                <a:uLnTx/>
                <a:uFillTx/>
                <a:latin typeface="+mj-lt"/>
                <a:ea typeface="+mj-ea"/>
                <a:cs typeface="+mj-cs"/>
              </a:rPr>
            </a:br>
            <a:r>
              <a:rPr kumimoji="0" lang="en-US" sz="3200" b="0" i="0" u="none" strike="noStrike" kern="1200" cap="none" spc="0" normalizeH="0" baseline="0" noProof="0" smtClean="0">
                <a:ln>
                  <a:noFill/>
                </a:ln>
                <a:solidFill>
                  <a:schemeClr val="tx1"/>
                </a:solidFill>
                <a:effectLst/>
                <a:uLnTx/>
                <a:uFillTx/>
                <a:latin typeface="+mj-lt"/>
                <a:ea typeface="+mj-ea"/>
                <a:cs typeface="+mj-cs"/>
              </a:rPr>
              <a:t>1. What do you see?</a:t>
            </a:r>
            <a:br>
              <a:rPr kumimoji="0" lang="en-US" sz="3200" b="0" i="0" u="none" strike="noStrike" kern="1200" cap="none" spc="0" normalizeH="0" baseline="0" noProof="0" smtClean="0">
                <a:ln>
                  <a:noFill/>
                </a:ln>
                <a:solidFill>
                  <a:schemeClr val="tx1"/>
                </a:solidFill>
                <a:effectLst/>
                <a:uLnTx/>
                <a:uFillTx/>
                <a:latin typeface="+mj-lt"/>
                <a:ea typeface="+mj-ea"/>
                <a:cs typeface="+mj-cs"/>
              </a:rPr>
            </a:br>
            <a:r>
              <a:rPr kumimoji="0" lang="en-US" sz="3200" b="0" i="0" u="none" strike="noStrike" kern="1200" cap="none" spc="0" normalizeH="0" baseline="0" noProof="0" smtClean="0">
                <a:ln>
                  <a:noFill/>
                </a:ln>
                <a:solidFill>
                  <a:schemeClr val="tx1"/>
                </a:solidFill>
                <a:effectLst/>
                <a:uLnTx/>
                <a:uFillTx/>
                <a:latin typeface="+mj-lt"/>
                <a:ea typeface="+mj-ea"/>
                <a:cs typeface="+mj-cs"/>
              </a:rPr>
              <a:t>2. What states are covered by the shading?</a:t>
            </a:r>
            <a:br>
              <a:rPr kumimoji="0" lang="en-US" sz="3200" b="0" i="0" u="none" strike="noStrike" kern="1200" cap="none" spc="0" normalizeH="0" baseline="0" noProof="0" smtClean="0">
                <a:ln>
                  <a:noFill/>
                </a:ln>
                <a:solidFill>
                  <a:schemeClr val="tx1"/>
                </a:solidFill>
                <a:effectLst/>
                <a:uLnTx/>
                <a:uFillTx/>
                <a:latin typeface="+mj-lt"/>
                <a:ea typeface="+mj-ea"/>
                <a:cs typeface="+mj-cs"/>
              </a:rPr>
            </a:br>
            <a:r>
              <a:rPr kumimoji="0" lang="en-US" sz="3200" b="0" i="0" u="none" strike="noStrike" kern="1200" cap="none" spc="0" normalizeH="0" baseline="0" noProof="0" smtClean="0">
                <a:ln>
                  <a:noFill/>
                </a:ln>
                <a:solidFill>
                  <a:schemeClr val="tx1"/>
                </a:solidFill>
                <a:effectLst/>
                <a:uLnTx/>
                <a:uFillTx/>
                <a:latin typeface="+mj-lt"/>
                <a:ea typeface="+mj-ea"/>
                <a:cs typeface="+mj-cs"/>
              </a:rPr>
              <a:t>3. What does this represent?</a:t>
            </a:r>
            <a:endParaRPr kumimoji="0" lang="en-US" sz="32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207620" y="349865"/>
            <a:ext cx="5477638" cy="5971032"/>
          </a:xfrm>
          <a:prstGeom prst="rect">
            <a:avLst/>
          </a:prstGeom>
          <a:noFill/>
          <a:ln w="9525">
            <a:noFill/>
            <a:miter lim="800000"/>
            <a:headEnd/>
            <a:tailEnd/>
          </a:ln>
        </p:spPr>
      </p:pic>
      <p:sp>
        <p:nvSpPr>
          <p:cNvPr id="5" name="Title 1"/>
          <p:cNvSpPr txBox="1">
            <a:spLocks/>
          </p:cNvSpPr>
          <p:nvPr/>
        </p:nvSpPr>
        <p:spPr>
          <a:xfrm>
            <a:off x="6634867" y="349865"/>
            <a:ext cx="2190024" cy="5675586"/>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smtClean="0">
                <a:ln>
                  <a:noFill/>
                </a:ln>
                <a:solidFill>
                  <a:schemeClr val="tx1"/>
                </a:solidFill>
                <a:effectLst/>
                <a:uLnTx/>
                <a:uFillTx/>
                <a:latin typeface="+mj-lt"/>
                <a:ea typeface="+mj-ea"/>
                <a:cs typeface="+mj-cs"/>
              </a:rPr>
              <a:t>The Watershed of the Chesapeake</a:t>
            </a:r>
            <a:endParaRPr kumimoji="0" lang="en-US" sz="2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srcRect/>
          <a:stretch>
            <a:fillRect/>
          </a:stretch>
        </p:blipFill>
        <p:spPr bwMode="auto">
          <a:xfrm>
            <a:off x="1684921" y="274638"/>
            <a:ext cx="5271980" cy="63093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350000" y="274637"/>
            <a:ext cx="2336800" cy="5206579"/>
          </a:xfrm>
        </p:spPr>
        <p:txBody>
          <a:bodyPr>
            <a:noAutofit/>
          </a:bodyPr>
          <a:lstStyle/>
          <a:p>
            <a:r>
              <a:rPr lang="en-US" sz="2400" dirty="0" smtClean="0"/>
              <a:t>On your foldable, answer the following:</a:t>
            </a:r>
            <a:br>
              <a:rPr lang="en-US" sz="2400" dirty="0" smtClean="0"/>
            </a:br>
            <a:r>
              <a:rPr lang="en-US" sz="2400" dirty="0" smtClean="0"/>
              <a:t/>
            </a:r>
            <a:br>
              <a:rPr lang="en-US" sz="2400" dirty="0" smtClean="0"/>
            </a:br>
            <a:r>
              <a:rPr lang="en-US" sz="2400" dirty="0" smtClean="0"/>
              <a:t>1. What do you see?</a:t>
            </a:r>
            <a:br>
              <a:rPr lang="en-US" sz="2400" dirty="0" smtClean="0"/>
            </a:br>
            <a:r>
              <a:rPr lang="en-US" sz="2400" dirty="0" smtClean="0"/>
              <a:t/>
            </a:r>
            <a:br>
              <a:rPr lang="en-US" sz="2400" dirty="0" smtClean="0"/>
            </a:br>
            <a:r>
              <a:rPr lang="en-US" sz="2400" dirty="0" smtClean="0"/>
              <a:t>2. What do you think?</a:t>
            </a:r>
            <a:br>
              <a:rPr lang="en-US" sz="2400" dirty="0" smtClean="0"/>
            </a:br>
            <a:r>
              <a:rPr lang="en-US" sz="2400" dirty="0" smtClean="0"/>
              <a:t/>
            </a:r>
            <a:br>
              <a:rPr lang="en-US" sz="2400" dirty="0" smtClean="0"/>
            </a:br>
            <a:r>
              <a:rPr lang="en-US" sz="2400" dirty="0" smtClean="0"/>
              <a:t>3. Where is this object?</a:t>
            </a:r>
            <a:endParaRPr lang="en-US" sz="2400" dirty="0"/>
          </a:p>
        </p:txBody>
      </p:sp>
      <p:pic>
        <p:nvPicPr>
          <p:cNvPr id="4" name="Picture 3"/>
          <p:cNvPicPr>
            <a:picLocks noChangeAspect="1"/>
          </p:cNvPicPr>
          <p:nvPr/>
        </p:nvPicPr>
        <p:blipFill>
          <a:blip r:embed="rId2"/>
          <a:stretch>
            <a:fillRect/>
          </a:stretch>
        </p:blipFill>
        <p:spPr>
          <a:xfrm>
            <a:off x="210984" y="1664991"/>
            <a:ext cx="5892800" cy="3657600"/>
          </a:xfrm>
          <a:prstGeom prst="rect">
            <a:avLst/>
          </a:prstGeom>
        </p:spPr>
      </p:pic>
      <p:sp>
        <p:nvSpPr>
          <p:cNvPr id="6" name="TextBox 5"/>
          <p:cNvSpPr txBox="1"/>
          <p:nvPr/>
        </p:nvSpPr>
        <p:spPr>
          <a:xfrm>
            <a:off x="647936" y="583108"/>
            <a:ext cx="4237503" cy="461665"/>
          </a:xfrm>
          <a:prstGeom prst="rect">
            <a:avLst/>
          </a:prstGeom>
          <a:noFill/>
        </p:spPr>
        <p:txBody>
          <a:bodyPr wrap="square" rtlCol="0">
            <a:spAutoFit/>
          </a:bodyPr>
          <a:lstStyle/>
          <a:p>
            <a:r>
              <a:rPr lang="en-US" sz="2400" dirty="0" smtClean="0"/>
              <a:t>Opener 5/3</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Chesapeake Bay Bridge </a:t>
            </a:r>
            <a:endParaRPr lang="en-US" dirty="0"/>
          </a:p>
        </p:txBody>
      </p:sp>
      <p:sp>
        <p:nvSpPr>
          <p:cNvPr id="3" name="Content Placeholder 2"/>
          <p:cNvSpPr>
            <a:spLocks noGrp="1"/>
          </p:cNvSpPr>
          <p:nvPr>
            <p:ph idx="1"/>
          </p:nvPr>
        </p:nvSpPr>
        <p:spPr/>
        <p:txBody>
          <a:bodyPr/>
          <a:lstStyle/>
          <a:p>
            <a:r>
              <a:rPr lang="en-US" dirty="0" smtClean="0"/>
              <a:t>Both bridges were designed by J.E. Greiner Co., Inc., of Baltimore, Maryland. The first bridge had two lanes, was opened on July 30, 1952, and cost $45 million. The second bridge had three lanes, was a "modernized look alike", and cost $148 million, and opened on June 28, 1973.</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6"/>
          <p:cNvSpPr txBox="1">
            <a:spLocks noChangeArrowheads="1"/>
          </p:cNvSpPr>
          <p:nvPr/>
        </p:nvSpPr>
        <p:spPr bwMode="auto">
          <a:xfrm>
            <a:off x="990600" y="0"/>
            <a:ext cx="7772400" cy="4114800"/>
          </a:xfrm>
          <a:prstGeom prst="rect">
            <a:avLst/>
          </a:prstGeom>
          <a:noFill/>
          <a:ln w="9525">
            <a:noFill/>
            <a:miter lim="800000"/>
            <a:headEnd/>
            <a:tailEnd/>
          </a:ln>
          <a:effectLst>
            <a:outerShdw blurRad="63500" dist="12700" dir="2700000" algn="ctr" rotWithShape="0">
              <a:srgbClr val="000000">
                <a:alpha val="75000"/>
              </a:srgbClr>
            </a:outerShdw>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FFCC66"/>
              </a:buClr>
              <a:buSzTx/>
              <a:buFont typeface="Wingdings" charset="2"/>
              <a:buChar char="w"/>
              <a:tabLst/>
              <a:defRPr/>
            </a:pPr>
            <a:r>
              <a:rPr kumimoji="0" lang="en-US" sz="3200" b="0" i="0" u="none" strike="noStrike" kern="0" cap="none" spc="0" normalizeH="0" baseline="0" noProof="0" dirty="0" smtClean="0">
                <a:ln>
                  <a:noFill/>
                </a:ln>
                <a:solidFill>
                  <a:schemeClr val="tx1"/>
                </a:solidFill>
                <a:effectLst/>
                <a:uLnTx/>
                <a:uFillTx/>
                <a:latin typeface="+mn-lt"/>
                <a:ea typeface="+mn-ea"/>
                <a:cs typeface="+mn-cs"/>
              </a:rPr>
              <a:t>Size of the bay:</a:t>
            </a:r>
          </a:p>
          <a:p>
            <a:pPr marL="742950" marR="0" lvl="1" indent="-285750" algn="l" defTabSz="914400" rtl="0" eaLnBrk="1" fontAlgn="base" latinLnBrk="0" hangingPunct="1">
              <a:lnSpc>
                <a:spcPct val="100000"/>
              </a:lnSpc>
              <a:spcBef>
                <a:spcPct val="20000"/>
              </a:spcBef>
              <a:spcAft>
                <a:spcPct val="0"/>
              </a:spcAft>
              <a:buClr>
                <a:srgbClr val="FFFF66"/>
              </a:buClr>
              <a:buSzTx/>
              <a:buFont typeface="Wingdings" charset="2"/>
              <a:buChar char="w"/>
              <a:tabLst/>
              <a:defRPr/>
            </a:pPr>
            <a:r>
              <a:rPr kumimoji="0" lang="en-US" sz="2800" b="0" i="0" u="none" strike="noStrike" kern="0" cap="none" spc="0" normalizeH="0" baseline="0" noProof="0" dirty="0" smtClean="0">
                <a:ln>
                  <a:noFill/>
                </a:ln>
                <a:solidFill>
                  <a:schemeClr val="tx1"/>
                </a:solidFill>
                <a:effectLst/>
                <a:uLnTx/>
                <a:uFillTx/>
                <a:latin typeface="+mn-lt"/>
                <a:ea typeface="+mn-ea"/>
              </a:rPr>
              <a:t>1. The Bay is about _____ miles long and ranges from 3.4 to 35 miles in width.</a:t>
            </a:r>
          </a:p>
          <a:p>
            <a:pPr marL="742950" marR="0" lvl="1" indent="-285750" algn="l" defTabSz="914400" rtl="0" eaLnBrk="1" fontAlgn="base" latinLnBrk="0" hangingPunct="1">
              <a:lnSpc>
                <a:spcPct val="100000"/>
              </a:lnSpc>
              <a:spcBef>
                <a:spcPct val="20000"/>
              </a:spcBef>
              <a:spcAft>
                <a:spcPct val="0"/>
              </a:spcAft>
              <a:buClr>
                <a:srgbClr val="FFFF66"/>
              </a:buClr>
              <a:buSzTx/>
              <a:buFont typeface="Wingdings" charset="2"/>
              <a:buChar char="w"/>
              <a:tabLst/>
              <a:defRPr/>
            </a:pPr>
            <a:r>
              <a:rPr kumimoji="0" lang="en-US" sz="2800" b="0" i="0" u="none" strike="noStrike" kern="0" cap="none" spc="0" normalizeH="0" baseline="0" noProof="0" dirty="0" smtClean="0">
                <a:ln>
                  <a:noFill/>
                </a:ln>
                <a:solidFill>
                  <a:schemeClr val="tx1"/>
                </a:solidFill>
                <a:effectLst/>
                <a:uLnTx/>
                <a:uFillTx/>
                <a:latin typeface="+mn-lt"/>
                <a:ea typeface="+mn-ea"/>
              </a:rPr>
              <a:t>2. Watershed is ______ square miles.</a:t>
            </a:r>
          </a:p>
          <a:p>
            <a:pPr marL="742950" marR="0" lvl="1" indent="-285750" algn="l" defTabSz="914400" rtl="0" eaLnBrk="1" fontAlgn="base" latinLnBrk="0" hangingPunct="1">
              <a:lnSpc>
                <a:spcPct val="100000"/>
              </a:lnSpc>
              <a:spcBef>
                <a:spcPct val="20000"/>
              </a:spcBef>
              <a:spcAft>
                <a:spcPct val="0"/>
              </a:spcAft>
              <a:buClr>
                <a:srgbClr val="FFFF66"/>
              </a:buClr>
              <a:buSzTx/>
              <a:buFont typeface="Wingdings" charset="2"/>
              <a:buChar char="w"/>
              <a:tabLst/>
              <a:defRPr/>
            </a:pPr>
            <a:r>
              <a:rPr kumimoji="0" lang="en-US" sz="2800" b="0" i="0" u="none" strike="noStrike" kern="0" cap="none" spc="0" normalizeH="0" baseline="0" noProof="0" dirty="0" smtClean="0">
                <a:ln>
                  <a:noFill/>
                </a:ln>
                <a:solidFill>
                  <a:schemeClr val="tx1"/>
                </a:solidFill>
                <a:effectLst/>
                <a:uLnTx/>
                <a:uFillTx/>
                <a:latin typeface="+mn-lt"/>
                <a:ea typeface="+mn-ea"/>
              </a:rPr>
              <a:t>3. </a:t>
            </a:r>
            <a:r>
              <a:rPr kumimoji="0" lang="en-US" sz="2800" b="0" i="0" u="sng" strike="noStrike" kern="0" cap="none" spc="0" normalizeH="0" baseline="0" noProof="0" dirty="0" smtClean="0">
                <a:ln>
                  <a:noFill/>
                </a:ln>
                <a:solidFill>
                  <a:schemeClr val="tx1"/>
                </a:solidFill>
                <a:effectLst/>
                <a:uLnTx/>
                <a:uFillTx/>
                <a:latin typeface="+mn-lt"/>
                <a:ea typeface="+mn-ea"/>
              </a:rPr>
              <a:t>Averages</a:t>
            </a:r>
            <a:r>
              <a:rPr kumimoji="0" lang="en-US" sz="2800" b="0" i="0" u="none" strike="noStrike" kern="0" cap="none" spc="0" normalizeH="0" baseline="0" noProof="0" dirty="0" smtClean="0">
                <a:ln>
                  <a:noFill/>
                </a:ln>
                <a:solidFill>
                  <a:schemeClr val="tx1"/>
                </a:solidFill>
                <a:effectLst/>
                <a:uLnTx/>
                <a:uFillTx/>
                <a:latin typeface="+mn-lt"/>
                <a:ea typeface="+mn-ea"/>
              </a:rPr>
              <a:t> ____ feet in depth.</a:t>
            </a:r>
            <a:endParaRPr kumimoji="0" lang="en-US" sz="2800" b="0" i="0" u="none" strike="noStrike" kern="0" cap="none" spc="0" normalizeH="0" baseline="0" noProof="0" dirty="0">
              <a:ln>
                <a:noFill/>
              </a:ln>
              <a:solidFill>
                <a:schemeClr val="tx1"/>
              </a:solidFill>
              <a:effectLst/>
              <a:uLnTx/>
              <a:uFillTx/>
              <a:latin typeface="+mn-lt"/>
              <a:ea typeface="+mn-ea"/>
            </a:endParaRPr>
          </a:p>
        </p:txBody>
      </p:sp>
      <p:pic>
        <p:nvPicPr>
          <p:cNvPr id="5" name="Picture 7" descr="mapChesapeakeBay"/>
          <p:cNvPicPr>
            <a:picLocks noChangeAspect="1" noChangeArrowheads="1"/>
          </p:cNvPicPr>
          <p:nvPr/>
        </p:nvPicPr>
        <p:blipFill>
          <a:blip r:embed="rId2"/>
          <a:srcRect/>
          <a:stretch>
            <a:fillRect/>
          </a:stretch>
        </p:blipFill>
        <p:spPr bwMode="auto">
          <a:xfrm>
            <a:off x="165100" y="2454275"/>
            <a:ext cx="3263900" cy="4403725"/>
          </a:xfrm>
          <a:prstGeom prst="rect">
            <a:avLst/>
          </a:prstGeom>
          <a:noFill/>
          <a:ln w="9525">
            <a:noFill/>
            <a:miter lim="800000"/>
            <a:headEnd/>
            <a:tailEnd/>
          </a:ln>
        </p:spPr>
      </p:pic>
      <p:pic>
        <p:nvPicPr>
          <p:cNvPr id="6" name="Picture 11" descr="baybr"/>
          <p:cNvPicPr>
            <a:picLocks noChangeAspect="1" noChangeArrowheads="1"/>
          </p:cNvPicPr>
          <p:nvPr/>
        </p:nvPicPr>
        <p:blipFill>
          <a:blip r:embed="rId3"/>
          <a:srcRect/>
          <a:stretch>
            <a:fillRect/>
          </a:stretch>
        </p:blipFill>
        <p:spPr bwMode="auto">
          <a:xfrm>
            <a:off x="4398963" y="2819400"/>
            <a:ext cx="4059237" cy="3044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2134"/>
          </a:xfrm>
        </p:spPr>
        <p:txBody>
          <a:bodyPr>
            <a:normAutofit/>
          </a:bodyPr>
          <a:lstStyle/>
          <a:p>
            <a:r>
              <a:rPr lang="en-US" sz="2000" dirty="0" smtClean="0"/>
              <a:t>Opening 5/9-Read these paragraphs</a:t>
            </a:r>
            <a:endParaRPr lang="en-US" sz="2000" dirty="0"/>
          </a:p>
        </p:txBody>
      </p:sp>
      <p:sp>
        <p:nvSpPr>
          <p:cNvPr id="3" name="Content Placeholder 2"/>
          <p:cNvSpPr>
            <a:spLocks noGrp="1"/>
          </p:cNvSpPr>
          <p:nvPr>
            <p:ph idx="1"/>
          </p:nvPr>
        </p:nvSpPr>
        <p:spPr>
          <a:xfrm>
            <a:off x="457200" y="686772"/>
            <a:ext cx="8229600" cy="5439391"/>
          </a:xfrm>
        </p:spPr>
        <p:txBody>
          <a:bodyPr>
            <a:normAutofit fontScale="55000" lnSpcReduction="20000"/>
          </a:bodyPr>
          <a:lstStyle/>
          <a:p>
            <a:r>
              <a:rPr lang="en-US" b="1" dirty="0" smtClean="0"/>
              <a:t>Riparian Forests</a:t>
            </a:r>
            <a:endParaRPr lang="en-US" dirty="0" smtClean="0"/>
          </a:p>
          <a:p>
            <a:r>
              <a:rPr lang="en-US" dirty="0" smtClean="0"/>
              <a:t>are integral to the health of the Chesapeake Bay and its rivers and streams for many reasons. Their position in the landscape makes these forests excellent buffers between upland areas and the adjacent waters that will eventually enter the Bay. Riparian forest buffers are capable of filtering ground and surface water, stabilizing stream  banks, providing shade, and supporting a variety of habitats. </a:t>
            </a:r>
          </a:p>
          <a:p>
            <a:endParaRPr lang="en-US" dirty="0" smtClean="0"/>
          </a:p>
          <a:p>
            <a:r>
              <a:rPr lang="en-US" b="1" dirty="0" smtClean="0"/>
              <a:t>Forested buffers </a:t>
            </a:r>
          </a:p>
          <a:p>
            <a:r>
              <a:rPr lang="en-US" dirty="0" smtClean="0"/>
              <a:t>can retain and absorb up to 80 percent of the phosphorus, and 89 percent of the nitrogen in ground and surface water. The roots of buffers are extremely beneficial to vegetation by keeping stream banks in place; creating breaches in soil to allow rainwater to penetrate and recharge underground water reservoirs; and to fish, by providing numerous underwater obstacles that enhance feeding grounds. Also, leaves from trees fall into the streams and are trapped on woody debris and rocks, where they provide food and shelter for small bottom-dwelling creatures such as insects, amphibians, crustaceans, and small fish, which are crucial to the aquatic food chain.</a:t>
            </a:r>
          </a:p>
          <a:p>
            <a:endParaRPr lang="en-US" dirty="0" smtClean="0"/>
          </a:p>
          <a:p>
            <a:r>
              <a:rPr lang="en-US" dirty="0" smtClean="0"/>
              <a:t>Why do we plant riparian and forest buffers? Give 2 reasons for each.</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7625</TotalTime>
  <Words>918</Words>
  <Application>Microsoft Macintosh PowerPoint</Application>
  <PresentationFormat>On-screen Show (4:3)</PresentationFormat>
  <Paragraphs>32</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Office Theme</vt:lpstr>
      <vt:lpstr>Opener 4/30  In your foldable, answer the following questions:  1. What do you see?  2. Where is it?  3. What do the colors mean? </vt:lpstr>
      <vt:lpstr>Opener 5/1-on your foldable answer these:</vt:lpstr>
      <vt:lpstr>Slide 3</vt:lpstr>
      <vt:lpstr>Slide 4</vt:lpstr>
      <vt:lpstr>Slide 5</vt:lpstr>
      <vt:lpstr>On your foldable, answer the following:  1. What do you see?  2. What do you think?  3. Where is this object?</vt:lpstr>
      <vt:lpstr>Chesapeake Bay Bridge </vt:lpstr>
      <vt:lpstr>Slide 8</vt:lpstr>
      <vt:lpstr>Opening 5/9-Read these paragraphs</vt:lpstr>
      <vt:lpstr>Slide 10</vt:lpstr>
      <vt:lpstr>Slide 11</vt:lpstr>
    </vt:vector>
  </TitlesOfParts>
  <Company>HCPSS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Opener 4/30  In your foldable, answer the following questions:  1. What do you see?  2. Where is it?  3. What do the colors mean? </dc:title>
  <dc:creator>Howard County Administrator</dc:creator>
  <cp:lastModifiedBy>Howard County Administrator</cp:lastModifiedBy>
  <cp:revision>10</cp:revision>
  <cp:lastPrinted>2012-05-01T12:59:02Z</cp:lastPrinted>
  <dcterms:created xsi:type="dcterms:W3CDTF">2012-05-11T12:33:34Z</dcterms:created>
  <dcterms:modified xsi:type="dcterms:W3CDTF">2012-05-11T12:44:48Z</dcterms:modified>
</cp:coreProperties>
</file>